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501" r:id="rId27"/>
    <p:sldId id="2499" r:id="rId28"/>
    <p:sldId id="2502" r:id="rId29"/>
    <p:sldId id="2503" r:id="rId30"/>
    <p:sldId id="2504" r:id="rId31"/>
    <p:sldId id="2505" r:id="rId32"/>
    <p:sldId id="2506" r:id="rId33"/>
    <p:sldId id="2508" r:id="rId34"/>
    <p:sldId id="2510" r:id="rId35"/>
    <p:sldId id="2512" r:id="rId36"/>
    <p:sldId id="2513" r:id="rId37"/>
    <p:sldId id="2514" r:id="rId38"/>
    <p:sldId id="2515" r:id="rId39"/>
    <p:sldId id="2517" r:id="rId40"/>
    <p:sldId id="2525" r:id="rId41"/>
    <p:sldId id="2526" r:id="rId42"/>
    <p:sldId id="2516" r:id="rId43"/>
    <p:sldId id="2518" r:id="rId44"/>
    <p:sldId id="2519" r:id="rId45"/>
    <p:sldId id="2520" r:id="rId46"/>
    <p:sldId id="2521" r:id="rId47"/>
    <p:sldId id="2522" r:id="rId48"/>
    <p:sldId id="2523" r:id="rId49"/>
    <p:sldId id="2524" r:id="rId50"/>
    <p:sldId id="252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4747" autoAdjust="0"/>
  </p:normalViewPr>
  <p:slideViewPr>
    <p:cSldViewPr snapToGrid="0">
      <p:cViewPr varScale="1">
        <p:scale>
          <a:sx n="74" d="100"/>
          <a:sy n="74" d="100"/>
        </p:scale>
        <p:origin x="1932" y="5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He</a:t>
            </a:r>
            <a:r>
              <a:rPr lang="sr-Latn-RS" dirty="0"/>
              <a:t>š funkcije mapiraju ulazne podatke u izlaze fiksnih dužina sa što uniformnijom raspodelom. Ti izlazi se nazivaju heš vrednosti i isti ulaz uvek daje isti izlaz</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sr-Latn-RS" dirty="0"/>
              <a:t>one su naravno kompleksn</a:t>
            </a:r>
            <a:r>
              <a:rPr lang="en-US" dirty="0" err="1"/>
              <a:t>ije</a:t>
            </a:r>
            <a:r>
              <a:rPr lang="sr-Latn-RS" dirty="0"/>
              <a:t> od jednostavnog ostatka pri deljenju koji je ovde dat kao primer, neke od kolega pišu cele diplomske radove samo na ovu temu</a:t>
            </a:r>
            <a:r>
              <a:rPr lang="en-US" dirty="0"/>
              <a:t>. </a:t>
            </a:r>
            <a:r>
              <a:rPr lang="sr-Latn-RS" dirty="0"/>
              <a:t>Sigurnost ovih funkcija se zasniva na jednosmernim matematičkim operacijama koje namerno odbacuju deo ulaznih informacija poput pomenutog ostatka pri deljenju, i bitskih operacija shiftovanja i ekskluzivnog ILI, tako da je matematički potpuno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Ovde možete da vidite kako one funkcionišu u aplikaciji, dole su izlazi </a:t>
            </a:r>
            <a:r>
              <a:rPr lang="en-US" dirty="0" err="1"/>
              <a:t>poznatih</a:t>
            </a:r>
            <a:r>
              <a:rPr lang="en-US" dirty="0"/>
              <a:t> </a:t>
            </a:r>
            <a:r>
              <a:rPr lang="sr-Latn-RS" dirty="0"/>
              <a:t>heš funkcija za gornji proizvoljan unos. Izlazi su uvek iste veličine i ispisani su u heksadecimalnom obliku. Na dalje u primerima iz aplikacije ćemo koristiti samo SHA256.</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Vi koristite ove funkcije sigurno koristite svaki dan na internetu, a da toga možda niste ni svesni. </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tj. Magic koji predstavlja jedinstvenu celobrojnu oznaku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I Block ID koji je redni broj bloka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 i sprečavanje naknadnog ubacivanja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bloka i ona predstavlja heširanu vrednost svih ostalih polja unutar bloka koja se konkateniraju, tj. spajaju zajedno</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ako izmenimo bilo koji blok u lancu, moraćemo da promenimo Prev polje narednog bloka, što će dalje propagacijom zahtevati da izmenimo sve blokove do kraja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ali, u </a:t>
            </a:r>
            <a:r>
              <a:rPr lang="en-US" dirty="0" err="1"/>
              <a:t>glavnom</a:t>
            </a:r>
            <a:r>
              <a:rPr lang="en-US" dirty="0"/>
              <a:t> se </a:t>
            </a:r>
            <a:r>
              <a:rPr lang="en-US" dirty="0" err="1"/>
              <a:t>uzimaju</a:t>
            </a:r>
            <a:r>
              <a:rPr lang="en-US" dirty="0"/>
              <a:t> </a:t>
            </a:r>
            <a:r>
              <a:rPr lang="en-US" dirty="0" err="1"/>
              <a:t>sve</a:t>
            </a:r>
            <a:r>
              <a:rPr lang="en-US" dirty="0"/>
              <a:t> </a:t>
            </a:r>
            <a:r>
              <a:rPr lang="en-US" dirty="0" err="1"/>
              <a:t>nule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a:t>
            </a:r>
            <a:r>
              <a:rPr lang="en-US" dirty="0"/>
              <a:t>) </a:t>
            </a:r>
            <a:r>
              <a:rPr lang="sr-Latn-RS" dirty="0"/>
              <a:t>P</a:t>
            </a:r>
            <a:r>
              <a:rPr lang="en-US" dirty="0" err="1"/>
              <a:t>rimetite</a:t>
            </a:r>
            <a:r>
              <a:rPr lang="en-US" dirty="0"/>
              <a:t> da </a:t>
            </a:r>
            <a:r>
              <a:rPr lang="en-US" dirty="0" err="1"/>
              <a:t>va</a:t>
            </a:r>
            <a:r>
              <a:rPr lang="sr-Latn-RS" dirty="0"/>
              <a:t>ži pravilo sa prethodnog slajda da ID-jevi blokova moraju da budu u inkrementalnom poretku, i da svi blokovi moraju da imaju isti magični broj</a:t>
            </a:r>
            <a:r>
              <a:rPr lang="en-US" dirty="0"/>
              <a:t>. </a:t>
            </a:r>
            <a:r>
              <a:rPr lang="sr-Latn-RS" dirty="0"/>
              <a:t>Polja i blokovi koji su nisu validni su označeni crvenom bojom.</a:t>
            </a:r>
            <a:endParaRPr lang="sr-Latn-R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čak i neka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err="1"/>
              <a:t>opet</a:t>
            </a:r>
            <a:r>
              <a:rPr lang="en-US" dirty="0"/>
              <a:t>, ne nu</a:t>
            </a:r>
            <a:r>
              <a:rPr lang="sr-Latn-RS" dirty="0"/>
              <a:t>žno novčane, ali pošto obrađujemo primer kriptovalute, kod nas će prethodno Data polje biti zamenjeno ovakvim spiskom transakcija, gde svaka transakcija sadrži 3)</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 dolazimo do prvog problema, a to je kako sprečiti pošiljaoca da pošalje više tokena nego što zapravo ima, obzirom da nemamo centralni autoritet poput banke koji može da proveri stanje na računu pre upisa transakcije na ledger?</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uvodimo nove polje References u kojoj se nalazi lista prethodnih blokova koji se navode kao dokaz porekla novca. Ukupna količina tokena koje je pošiljalac PRIMIO u tim blokovima je ulaz 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referisati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kako bi transakcija bila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Ali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već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kreator tog blockchaina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Videćemo kasnije kako se određuje ko je primalac coinbase transakcije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nastaje novi problem, a to je kako ćemo regulisati inflaciju? U lanac se stalno dodaju novi blokovi, a nema smisla beskonačno upumpavati nove tokene u sistem, jer bi onda izgubili na vrednosti.</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ćemo regulisati koristeći matematiku naravno. Ograničićemo ukupnu količinu novca u sistemu.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Tako što ćemo prepoloviti coinbase na svakih N blokova. Primera radi N je 5 u mojoj implementaciji, a 210,000 kod Bitcoin-a.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svakih pet blokova se coinbase prepolovi, možemo da izvučemo 5 puta 20 tokena ispred zagrade i da dobijemo beskonačni geometrijski red. Ko se seća matematike iz prve godine zna da je ovo 2 tako da dobijemo da je moj sistem matematički maksimalno ograničen na 200 tokena.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Mala napomena samo: stvaran broj tokena će biti malo manji od ovoga zato što postoji limit sa koliko malim brojevima računari zapravo mogu da rade.</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Ovde možete na primeru videti sve što smo malopre prešli: transakcije, reference i coinbase. Već sada postaje malo komplikovano napadaču da izmeni blok u sred lanca zbog svih budućih referenci koje će takođe morati da promeni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Međutim pošto je ovo kao što smo rekli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što znači da je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 očigledno nam je neophodan neki mehanizam koji bi sprečio korisnike da dodaju transakcije u tuđe 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Na primer trenutno ništa ne sprečava Džordža da doda transakciju</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gde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Mark </a:t>
            </a:r>
            <a:r>
              <a:rPr lang="en-US" dirty="0" err="1">
                <a:solidFill>
                  <a:sysClr val="windowText" lastClr="000000"/>
                </a:solidFill>
                <a:latin typeface="Calibri" panose="020F0502020204030204"/>
              </a:rPr>
              <a:t>njemu</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šalje 25</a:t>
            </a:r>
            <a:r>
              <a:rPr lang="en-US" sz="1200" dirty="0">
                <a:solidFill>
                  <a:srgbClr val="01023B"/>
                </a:solidFill>
                <a:latin typeface="Calibri" panose="020F0502020204030204"/>
              </a:rPr>
              <a:t>£</a:t>
            </a:r>
            <a:r>
              <a:rPr lang="sr-Latn-RS" sz="1200" dirty="0">
                <a:solidFill>
                  <a:srgbClr val="01023B"/>
                </a:solidFill>
                <a:latin typeface="Calibri" panose="020F0502020204030204"/>
              </a:rPr>
              <a:t>. </a:t>
            </a:r>
            <a:r>
              <a:rPr lang="sr-Latn-RS" dirty="0"/>
              <a:t>To znači da moramo obezbedimo način na koji Mark može da potvrdi da je baš ON taj koji je kreirao svaku svoju transakciju. </a:t>
            </a:r>
            <a:endParaRPr lang="sr-Latn-RS" dirty="0">
              <a:solidFill>
                <a:sysClr val="windowText" lastClr="000000"/>
              </a:solidFill>
              <a:latin typeface="Calibri" panose="020F0502020204030204"/>
            </a:endParaRP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proći kroz ceo sistem i deo po deo graditi blockchain</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čuvamo u tajnosti</a:t>
            </a:r>
            <a:r>
              <a:rPr lang="en-US" dirty="0"/>
              <a:t> </a:t>
            </a:r>
            <a:r>
              <a:rPr lang="en-US" dirty="0" err="1"/>
              <a:t>i</a:t>
            </a:r>
            <a:r>
              <a:rPr lang="en-US" dirty="0"/>
              <a:t> </a:t>
            </a:r>
            <a:r>
              <a:rPr lang="en-US" dirty="0" err="1"/>
              <a:t>poznat</a:t>
            </a:r>
            <a:r>
              <a:rPr lang="en-US" dirty="0"/>
              <a:t> je </a:t>
            </a:r>
            <a:r>
              <a:rPr lang="en-US" dirty="0" err="1"/>
              <a:t>samo</a:t>
            </a:r>
            <a:r>
              <a:rPr lang="en-US" dirty="0"/>
              <a:t> </a:t>
            </a:r>
            <a:r>
              <a:rPr lang="en-US" dirty="0" err="1"/>
              <a:t>nama</a:t>
            </a:r>
            <a:r>
              <a:rPr lang="sr-Latn-RS" dirty="0"/>
              <a:t>, a javni oglašavamo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tako da nije moguće unazad dobiti privatni na osnovu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Digitalne potpise takođe koristite svakodnevno na internetu gde zapravo klijent i server potpisuju svoju komunikaciju.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a:t>
            </a:r>
            <a:r>
              <a:rPr lang="en-US" dirty="0"/>
              <a:t>) U </a:t>
            </a:r>
            <a:r>
              <a:rPr lang="en-US" dirty="0" err="1"/>
              <a:t>Srbiji</a:t>
            </a:r>
            <a:r>
              <a:rPr lang="en-US" dirty="0"/>
              <a:t> za li</a:t>
            </a:r>
            <a:r>
              <a:rPr lang="sr-Latn-RS" dirty="0"/>
              <a:t>čne digitalni potpise zakonski su dozvoljeni... Možda neko od vas već ima digitalni potpis učitan u čip od lične karte.</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Kako se koriste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1.B) a ne od nekoga ko se lažno predstavlja kao pošiljalac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koju zatim SAMO on može dekriptovati njegovim privatnim ključem.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sa kojim algoritmom za digitalno potpisivanje koristi sajt. Na primer sajt ETF-a koristi RSA enkripciju, kao i većina današnjih sajtova. Sa druge strane Bitcoin koristi ECDSA koji je ujedno sigurniji i brži tako da sam i ja u svojoj implementaciji takođe koristio ECDSA.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Malo ćemo proleteti kroz način njegovog funkcionisanja,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 mod </a:t>
            </a:r>
            <a:r>
              <a:rPr lang="sr-Latn-RS" dirty="0"/>
              <a:t>je ostatak pri deljenju, a mod </a:t>
            </a:r>
            <a:r>
              <a:rPr lang="en-US" dirty="0"/>
              <a:t>p </a:t>
            </a:r>
            <a:r>
              <a:rPr lang="en-US" dirty="0" err="1"/>
              <a:t>zna</a:t>
            </a:r>
            <a:r>
              <a:rPr lang="sr-Latn-RS" dirty="0"/>
              <a:t>či da su krive i sva izračunavanja nad konačnim poljem veličine p. </a:t>
            </a:r>
            <a:r>
              <a:rPr lang="en-US" dirty="0" err="1"/>
              <a:t>Vizuelni</a:t>
            </a:r>
            <a:r>
              <a:rPr lang="en-US" dirty="0"/>
              <a:t> </a:t>
            </a:r>
            <a:r>
              <a:rPr lang="en-US" dirty="0" err="1"/>
              <a:t>primeri</a:t>
            </a:r>
            <a:r>
              <a:rPr lang="en-US" dirty="0"/>
              <a:t> </a:t>
            </a:r>
            <a:r>
              <a:rPr lang="en-US" dirty="0" err="1"/>
              <a:t>su</a:t>
            </a:r>
            <a:r>
              <a:rPr lang="en-US" dirty="0"/>
              <a:t> </a:t>
            </a:r>
            <a:r>
              <a:rPr lang="sr-Latn-RS" dirty="0"/>
              <a:t>u glavnom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Jer to otprilike izgleda ovako nekako. Čak ni ovaj grafički kalkulator ne može skroz precizno da predstavi ovu jednačinu.</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Definisaćemo operaciju sabiranja tačaka na krivoj tako što provučemo pravu kroz tačke koje sabiramo i kao rezulat uzimamo presek te prave sa krivom, ali sa suprotnom y vrednošću. Uvek će postojati ova preslikana tačka jer je kriva zbog y na kvadrat simetrična u odnosu na x osu.</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Slično tome, ukoliko sabiramo tačku samu sa sobom, povlačimo tangentu u toj tački i uzimamo preslikanu tačku u odnosu na presek tangente sa krivom.</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Sada možemo da definišemo operaciju množenja tačke na krivoj skalarom malo n, tako što tačku saberemo samu sa sobom malo n puta. </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bi izgledalo ovako u beskonačnom polju.</a:t>
            </a:r>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Sigurnost ovog algoritma zapravo leži u tome što u konačnom polju ove operacije nemaju svoj inverz, tj. ne možemo računski da pronađemo n ako poznajemo početnu tačku P i tačku koja je rezultat množenja Q.</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Ova prva jednačina je primer eliptičke krive koju koristi Microsoft za kodiranje audio video sadržaja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Poslednja jednačina je zapravo jednačina koju Bitcoin i moja implementacija koriste. Zbog određenih matematičkih atributa koja ova kriva poseduje, moguće je da ona bude ovako jednostavnog oblika (a je nula) što kompjuterima olakšava i ubrzava računanje sa njom, a da pritom ostane sigurna. Veoma bitna stavka jeste da je P prost broj, u ovom slučaju neki nezamislivo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primer kako to otprilike izgleda u konačnom polju. Matematički mi možemo da izračunamo koliko ima ukupno validnih celobrojnih rešenja jednačine na osnovu njenih parametara. Rešenja moraju biti celobrojna jer radimo sa ostatkom pri deljenju. Ove tačke predstavljaju ta moguća rešenja. Sabiranjem neke dve tačke mi dobijamo treću tačku, ali oduzimanje tačaka nije definisano.</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Sada ćemo da vidimo šta je to zapravo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Slična priča je i za množenje. Množenjem neke tačke skalarom dobijamo drugu tačku. Inverzna operacija nije moguća. P je u oba slučaja prost broj, u suprotnom jednačine ne bi ispunjavala neke uslove koji su nam potrebni za sigurnost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Sam digitalni potpis kod ECDSA je uređeni par celih brojeva. Ovako izgleda ceo algoritam potpisivanja i verifikovanja poruke, nećemo proći kroz njega detaljno ali ćemo videti nekoliko bitnih stvari.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Prva bitna stvar je da pre same komunikacije pošiljalac i primalac moraju unapred da se dogovore koju jednačinu krive će da koriste, koju tačku će uzeti kao početnu tačku i koju heš funkciju će koristiti za heširanje poruke. Ovo su javno dostupni podaci kod blockchaina.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Druga bitna stvar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Pošiljaočev privatni ključ dA je neki ceo broj, a javni ključ QA tačka na krivoj.</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Treća bitna stvar jeste:</a:t>
            </a:r>
            <a:br>
              <a:rPr lang="sr-Latn-RS" dirty="0"/>
            </a:br>
            <a:r>
              <a:rPr lang="sr-Latn-RS" dirty="0"/>
              <a:t>Potpis zavisi od same poruke koja se šalje, to znači da će za svaku poruku on biti drugačiji iako dolazi od istog entiteta (ovo ne važi za potpise u stvarnom životu, naš potpis je uvek isti, nezavisno od toga šta potpisujemo). Ovo sprečava napadača od neprimetnog menjanja poruke u toku njenog putovanja od pošiljaoca do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Četvrta i najbitnija stvar jeste: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Primalac uspešno može da validira poruku na ovaj način ne poznavajući privatan ključ pošiljaoca. To je i bila cela poenta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možemo na primeru videti slanje i validaciju poruke.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Rekao sam da je javni ključ u stvari tačka na krivoj ali kao što vidite i ovde i na prethodnom slajdu, ona je takođe u celobrojnoj heksadecimalnoj reprezentacij, a to je zato što su x i y koordinate samo nalepljene u jedan veliki broj koji uvek počinje sa 04 jer je to oznaka da ključ nije kompresovan, dok kompresovani ključevi počinju sa 02 ili 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Validan potpis poruke je mogao da generiše samo originalni pošiljalac (ukoliko mu naravno nije ukraden privatni ključ), a svi drugi mogu da potvrde da je poruka neizmenjena i da je zaista mogla da dođe SAMO od njega.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se čini da smo rešili problem koji smo imali: onemogućili smo korisnicima da šalju transakcije u tuđe ime. Džordž sada ne može da pošalje transakciju samome sebi u Markovo ime bez Markovog privatnog ključa. Ali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Džordža da jednostavno kopira Markovu prethodnu transakciju sa sve potpisom gde je poslao Džordžu 50tokena? Potpis će biti isti za obe transakcije jer je poruka ista.</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To znači da moramo da osiguramo da je svaka poruka, tj transakcija različita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Srećom postoji jednostavno rešenje za to, uvešćemo ID transakcije koji će ulaziti u poruku koja se potpisuje. On u suštini broji transakcije PO pošiljaocu.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Druga novina koju uvodimo u transakcije jeste umesto imena korisnika koristićemo njihove javne ključeve. Svaki korisnik će prilikom ulaska u blockchain sistem generisati jedinstveni javni ključ na osnovu privatnog.</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I svaka transakcija će imati potpis koji bilo ko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onemogućili menjanje tuđih transakcija uvođenjem potpisa, i onemogućili smo kopiranje tuđih prethodno objavljenih validnih transakcija uvođenjem ID-jeva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Kako da sprečimo korisnike da menjaju sopstvene transakcije nakon što su već objavljene na ledgeru? Svaki korisnik zna svoj privatni ključ, tako da on uvek može da potpiše svoju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Uzmimo primer gde Mark kupuje automobil od Sofije i pošalje joj 14.5 tokena za to. Sofija pročita transakciju i proda mu automobil. Nakon toga Mark izmeni transakciju tako da piše da je Sofiji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Rešenje ovog komplikovanog problema leži u tome da moramo da učinimo da je računarski teško izmeniti, a time i dodati nove transakcije, odnosno blokove.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dovoljno brzo </a:t>
            </a:r>
            <a:r>
              <a:rPr lang="en-US" dirty="0"/>
              <a:t>* </a:t>
            </a:r>
            <a:r>
              <a:rPr lang="sr-Latn-RS" dirty="0"/>
              <a:t>da izmeni taj blok pre nego što ostatak mreže doda </a:t>
            </a:r>
            <a:r>
              <a:rPr lang="en-US" dirty="0"/>
              <a:t>* </a:t>
            </a:r>
            <a:r>
              <a:rPr lang="sr-Latn-RS" dirty="0"/>
              <a:t>novi validan blok u lanac.</a:t>
            </a:r>
            <a:r>
              <a:rPr lang="en-US" dirty="0"/>
              <a:t> * </a:t>
            </a:r>
            <a:r>
              <a:rPr lang="sr-Latn-RS" dirty="0"/>
              <a:t>Nikad neće moći da prestigne ostatak mreže </a:t>
            </a:r>
            <a:r>
              <a:rPr lang="en-US" dirty="0"/>
              <a:t>* </a:t>
            </a:r>
            <a:r>
              <a:rPr lang="sr-Latn-RS" dirty="0"/>
              <a:t>i drugi čvorovi će znati da verzija lanca koju poseduje napadač </a:t>
            </a:r>
            <a:r>
              <a:rPr lang="en-US" dirty="0"/>
              <a:t>* </a:t>
            </a:r>
            <a:r>
              <a:rPr lang="sr-Latn-RS" dirty="0"/>
              <a:t>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sr-Latn-RS" dirty="0"/>
              <a:t>Iskoristićemo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Postavljamo uslov da željeni heš izlaz bloka mora da bude manji ili jednak nekoj vrednosti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Tu vrednost ćemo podešavati pomoću novog polja koje uvodimo zvano težina, odnosno Difficulty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Tako što postoji (u ovom slučaju) 1 na 1 preslikavanje između vrednosti težine i minimalnog broja nula kojim mora da započinje heš vrednost bloka</a:t>
            </a:r>
            <a:endParaRPr lang="sr-Latn-RS" sz="1200"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Pošto je difficulty zasebno polje možemo menjati težinu svakog pojedinačnog bloka tako da je prosečno vreme dodavanja novog bloka u lanac isto (npr. 10 minuta kod Bitcoina) XXX</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Odgovor je pa ne možemo naravno, moramo da promenimo sadržaj bloka kako bi se promenila njegova heš vrednost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Pošto ne možemo da menjamo transakcije niti druga polja koja opisuju i obezbeđuju blok moramo da uvedemo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svi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Pri dodavanju novog bloka svaki rudar prikupi nove transakcije od ostalih čvorova koje stavi u blok i onda stavi samoga sebe, tj. svoj javni ključ kao primaoca Coinbase nagrade, i sa tim vrednostima kreće da rudari, tj. da traži validan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pronalaženje se bukvalno sastoji od isprobavanja različitih Nonce vrednosti i iznova računanja heša celog bloka dok se ne dobije validan heš.</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ovom primeru nadač je napravio izmenu u petom bloku i izrudario ga za Nonce vrednost od 24263, to znači da je morao toliko puta da računa heš vrednost bloka, jer je krenuo od 1.</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Rudarenje je u suštini statistička igra, što više procesorske snage imamo to je veća šansa da baš mi pronađemo odgovarajući Nonce jer smo isprobali više vrednosti.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I sada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 iako se one često predstavljaju ovakvim novčićima ili tokenima sa slike, kriptovalute ne postoje u fizičkom obliku, niti npr. 4 Bitcoina predstavlja nešto opipljivo, što znači da one spadaju u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međutim on</a:t>
            </a:r>
            <a:r>
              <a:rPr lang="en-US" dirty="0"/>
              <a:t>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recimo kretanje robe iz Kine do nas koju smo naručili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dotaćićemo se i blockchaina kao mrežnog protokola, jer je decentralizovanost sistema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u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t>
            </a:r>
            <a:r>
              <a:rPr lang="en-US" dirty="0"/>
              <a:t>m</a:t>
            </a:r>
            <a:r>
              <a:rPr lang="sr-Latn-RS" dirty="0"/>
              <a:t>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49</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Ovu aplikaciju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Pruža čistiju sintaksu i dodatne mogućnosti, od kojih sam intenzivno koristio parent-child arhitekturu i liste za ubacivanje child stranica </a:t>
            </a:r>
            <a:r>
              <a:rPr lang="en-US" dirty="0" err="1"/>
              <a:t>sa</a:t>
            </a:r>
            <a:r>
              <a:rPr lang="en-US" dirty="0"/>
              <a:t> </a:t>
            </a:r>
            <a:r>
              <a:rPr lang="sr-Latn-RS" dirty="0"/>
              <a:t>grupisani</a:t>
            </a:r>
            <a:r>
              <a:rPr lang="en-US" dirty="0"/>
              <a:t>m</a:t>
            </a:r>
            <a:r>
              <a:rPr lang="sr-Latn-RS" dirty="0"/>
              <a:t> elemenat</a:t>
            </a:r>
            <a:r>
              <a:rPr lang="en-US" dirty="0" err="1"/>
              <a:t>ima</a:t>
            </a:r>
            <a:r>
              <a:rPr lang="sr-Latn-RS" dirty="0"/>
              <a:t> </a:t>
            </a:r>
            <a:r>
              <a:rPr lang="en-US" dirty="0"/>
              <a:t>u </a:t>
            </a:r>
            <a:r>
              <a:rPr lang="sr-Latn-RS" dirty="0"/>
              <a:t>parent stranice.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interakcije sa krajnjim korisnikom.</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unutar iste mreže, što znači da bi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monitoru i na mobilnom uređaju.</a:t>
            </a:r>
            <a:r>
              <a:rPr lang="en-US" dirty="0"/>
              <a:t> </a:t>
            </a:r>
            <a:r>
              <a:rPr lang="en-US" dirty="0" err="1"/>
              <a:t>Zahvaljujuci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prilagodljivi</a:t>
            </a:r>
            <a:r>
              <a:rPr lang="en-US" dirty="0"/>
              <a:t> </a:t>
            </a:r>
            <a:r>
              <a:rPr lang="en-US" dirty="0" err="1"/>
              <a:t>razlicitim</a:t>
            </a:r>
            <a:r>
              <a:rPr lang="en-US" dirty="0"/>
              <a:t> </a:t>
            </a:r>
            <a:r>
              <a:rPr lang="en-US" dirty="0" err="1"/>
              <a:t>velicinama</a:t>
            </a:r>
            <a:r>
              <a:rPr lang="en-US" dirty="0"/>
              <a:t> </a:t>
            </a:r>
            <a:r>
              <a:rPr lang="en-US" dirty="0" err="1"/>
              <a:t>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en-US" dirty="0" err="1"/>
              <a:t>cemo</a:t>
            </a:r>
            <a:r>
              <a:rPr lang="en-US" dirty="0"/>
              <a:t>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1.gif"/><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554545"/>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što uniformnijom raspodelom izlaznih vrednosti</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Često se koriste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25041"/>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2323713"/>
          </a:xfrm>
          <a:prstGeom prst="rect">
            <a:avLst/>
          </a:prstGeom>
          <a:noFill/>
        </p:spPr>
        <p:txBody>
          <a:bodyPr wrap="square" rtlCol="0">
            <a:spAutoFit/>
          </a:bodyPr>
          <a:lstStyle/>
          <a:p>
            <a:pPr>
              <a:spcAft>
                <a:spcPts val="1200"/>
              </a:spcAft>
            </a:pPr>
            <a:r>
              <a:rPr lang="sr-Latn-RS" sz="2000" dirty="0">
                <a:latin typeface="Calibri" panose="020F0502020204030204"/>
              </a:rPr>
              <a:t>Sadržaj bloka</a:t>
            </a:r>
            <a:r>
              <a:rPr lang="en-US" sz="2000" dirty="0">
                <a:latin typeface="Calibri" panose="020F0502020204030204"/>
              </a:rPr>
              <a:t>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8036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186" y="3634263"/>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323439"/>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a:spcAft>
                <a:spcPts val="1200"/>
              </a:spcAft>
            </a:pPr>
            <a:r>
              <a:rPr lang="sr-Latn-RS" sz="2000" dirty="0">
                <a:latin typeface="Calibri" panose="020F0502020204030204"/>
              </a:rPr>
              <a:t>Nije moguće referisati se na prethodno već referisane blokove</a:t>
            </a:r>
          </a:p>
          <a:p>
            <a:pPr>
              <a:spcAft>
                <a:spcPts val="1200"/>
              </a:spcAft>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18398"/>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874041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mehanizam ubacivanja novih tokena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747661"/>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maksimalnu količinu novca koja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3170099"/>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endParaRPr lang="sr-Latn-RS" sz="2000" dirty="0">
              <a:solidFill>
                <a:sysClr val="windowText" lastClr="000000"/>
              </a:solidFill>
              <a:latin typeface="Calibri" panose="020F0502020204030204"/>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njegovu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Poruku dobio od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3678D19-1D49-C532-45D9-AEE5D83962A8}"/>
                  </a:ext>
                </a:extLst>
              </p:cNvPr>
              <p:cNvSpPr txBox="1"/>
              <p:nvPr/>
            </p:nvSpPr>
            <p:spPr>
              <a:xfrm>
                <a:off x="5455217" y="1233449"/>
                <a:ext cx="6768147" cy="5016758"/>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5455217" y="1233449"/>
                <a:ext cx="6768147" cy="5016758"/>
              </a:xfrm>
              <a:prstGeom prst="rect">
                <a:avLst/>
              </a:prstGeom>
              <a:blipFill>
                <a:blip r:embed="rId4"/>
                <a:stretch>
                  <a:fillRect l="-991" t="-608" b="-121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17EF02F-C938-361F-B40C-45EF8BBF6207}"/>
                  </a:ext>
                </a:extLst>
              </p:cNvPr>
              <p:cNvSpPr txBox="1"/>
              <p:nvPr/>
            </p:nvSpPr>
            <p:spPr>
              <a:xfrm>
                <a:off x="5455217" y="1233449"/>
                <a:ext cx="6768147" cy="5016758"/>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p:sp>
            <p:nvSpPr>
              <p:cNvPr id="2" name="TextBox 1">
                <a:extLst>
                  <a:ext uri="{FF2B5EF4-FFF2-40B4-BE49-F238E27FC236}">
                    <a16:creationId xmlns:a16="http://schemas.microsoft.com/office/drawing/2014/main" id="{617EF02F-C938-361F-B40C-45EF8BBF6207}"/>
                  </a:ext>
                </a:extLst>
              </p:cNvPr>
              <p:cNvSpPr txBox="1">
                <a:spLocks noRot="1" noChangeAspect="1" noMove="1" noResize="1" noEditPoints="1" noAdjustHandles="1" noChangeArrowheads="1" noChangeShapeType="1" noTextEdit="1"/>
              </p:cNvSpPr>
              <p:nvPr/>
            </p:nvSpPr>
            <p:spPr>
              <a:xfrm>
                <a:off x="5455217" y="1233449"/>
                <a:ext cx="6768147" cy="5016758"/>
              </a:xfrm>
              <a:prstGeom prst="rect">
                <a:avLst/>
              </a:prstGeom>
              <a:blipFill>
                <a:blip r:embed="rId4"/>
                <a:stretch>
                  <a:fillRect l="-991" t="-608" b="-121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1E50D3-E890-7700-3EAA-E8842E044F41}"/>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7" name="Right Brace 6">
            <a:extLst>
              <a:ext uri="{FF2B5EF4-FFF2-40B4-BE49-F238E27FC236}">
                <a16:creationId xmlns:a16="http://schemas.microsoft.com/office/drawing/2014/main" id="{C51DC3A0-9098-B740-5870-25C767355657}"/>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263AC06-6741-B373-39B0-4199B7A2DBBB}"/>
                  </a:ext>
                </a:extLst>
              </p:cNvPr>
              <p:cNvSpPr txBox="1"/>
              <p:nvPr/>
            </p:nvSpPr>
            <p:spPr>
              <a:xfrm>
                <a:off x="5455217" y="1233449"/>
                <a:ext cx="6768147" cy="5016758"/>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p:sp>
            <p:nvSpPr>
              <p:cNvPr id="8" name="TextBox 7">
                <a:extLst>
                  <a:ext uri="{FF2B5EF4-FFF2-40B4-BE49-F238E27FC236}">
                    <a16:creationId xmlns:a16="http://schemas.microsoft.com/office/drawing/2014/main" id="{1263AC06-6741-B373-39B0-4199B7A2DBBB}"/>
                  </a:ext>
                </a:extLst>
              </p:cNvPr>
              <p:cNvSpPr txBox="1">
                <a:spLocks noRot="1" noChangeAspect="1" noMove="1" noResize="1" noEditPoints="1" noAdjustHandles="1" noChangeArrowheads="1" noChangeShapeType="1" noTextEdit="1"/>
              </p:cNvSpPr>
              <p:nvPr/>
            </p:nvSpPr>
            <p:spPr>
              <a:xfrm>
                <a:off x="5455217" y="1233449"/>
                <a:ext cx="6768147" cy="5016758"/>
              </a:xfrm>
              <a:prstGeom prst="rect">
                <a:avLst/>
              </a:prstGeom>
              <a:blipFill>
                <a:blip r:embed="rId4"/>
                <a:stretch>
                  <a:fillRect l="-991" t="-608" b="-12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A8E61EC-E5F7-7D62-53F5-B9807BFBA009}"/>
              </a:ext>
            </a:extLst>
          </p:cNvPr>
          <p:cNvSpPr txBox="1"/>
          <p:nvPr/>
        </p:nvSpPr>
        <p:spPr>
          <a:xfrm>
            <a:off x="7571842" y="272370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0A6CFEA3-2DA0-892F-686E-D1CA255FE837}"/>
              </a:ext>
            </a:extLst>
          </p:cNvPr>
          <p:cNvSpPr/>
          <p:nvPr/>
        </p:nvSpPr>
        <p:spPr>
          <a:xfrm rot="5400000">
            <a:off x="7714419" y="200522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4162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25791E1-473C-75AE-1A65-80F95219E88C}"/>
                  </a:ext>
                </a:extLst>
              </p:cNvPr>
              <p:cNvSpPr txBox="1"/>
              <p:nvPr/>
            </p:nvSpPr>
            <p:spPr>
              <a:xfrm>
                <a:off x="5455217" y="1233449"/>
                <a:ext cx="6768147" cy="5016758"/>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p:sp>
            <p:nvSpPr>
              <p:cNvPr id="8" name="TextBox 7">
                <a:extLst>
                  <a:ext uri="{FF2B5EF4-FFF2-40B4-BE49-F238E27FC236}">
                    <a16:creationId xmlns:a16="http://schemas.microsoft.com/office/drawing/2014/main" id="{625791E1-473C-75AE-1A65-80F95219E88C}"/>
                  </a:ext>
                </a:extLst>
              </p:cNvPr>
              <p:cNvSpPr txBox="1">
                <a:spLocks noRot="1" noChangeAspect="1" noMove="1" noResize="1" noEditPoints="1" noAdjustHandles="1" noChangeArrowheads="1" noChangeShapeType="1" noTextEdit="1"/>
              </p:cNvSpPr>
              <p:nvPr/>
            </p:nvSpPr>
            <p:spPr>
              <a:xfrm>
                <a:off x="5455217" y="1233449"/>
                <a:ext cx="6768147" cy="5016758"/>
              </a:xfrm>
              <a:prstGeom prst="rect">
                <a:avLst/>
              </a:prstGeom>
              <a:blipFill>
                <a:blip r:embed="rId4"/>
                <a:stretch>
                  <a:fillRect l="-991" t="-608" b="-12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61AF0F6-5A40-6416-6588-B88F5EF18C01}"/>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DA29080C-D7F2-7129-E92A-411343550ED0}"/>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4802</TotalTime>
  <Words>6202</Words>
  <Application>Microsoft Office PowerPoint</Application>
  <PresentationFormat>Widescreen</PresentationFormat>
  <Paragraphs>495</Paragraphs>
  <Slides>50</Slides>
  <Notes>47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75</cp:revision>
  <dcterms:created xsi:type="dcterms:W3CDTF">2023-03-04T15:09:55Z</dcterms:created>
  <dcterms:modified xsi:type="dcterms:W3CDTF">2023-05-13T23:19:45Z</dcterms:modified>
</cp:coreProperties>
</file>